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2"/>
  </p:notesMasterIdLst>
  <p:sldIdLst>
    <p:sldId id="483" r:id="rId2"/>
    <p:sldId id="672" r:id="rId3"/>
    <p:sldId id="267" r:id="rId4"/>
    <p:sldId id="268" r:id="rId5"/>
    <p:sldId id="269" r:id="rId6"/>
    <p:sldId id="271" r:id="rId7"/>
    <p:sldId id="272" r:id="rId8"/>
    <p:sldId id="275" r:id="rId9"/>
    <p:sldId id="277" r:id="rId10"/>
    <p:sldId id="687" r:id="rId11"/>
    <p:sldId id="280" r:id="rId12"/>
    <p:sldId id="289" r:id="rId13"/>
    <p:sldId id="298" r:id="rId14"/>
    <p:sldId id="299" r:id="rId15"/>
    <p:sldId id="302" r:id="rId16"/>
    <p:sldId id="303" r:id="rId17"/>
    <p:sldId id="304" r:id="rId18"/>
    <p:sldId id="306" r:id="rId19"/>
    <p:sldId id="313" r:id="rId20"/>
    <p:sldId id="314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31" r:id="rId29"/>
    <p:sldId id="332" r:id="rId30"/>
    <p:sldId id="333" r:id="rId31"/>
    <p:sldId id="336" r:id="rId32"/>
    <p:sldId id="337" r:id="rId33"/>
    <p:sldId id="338" r:id="rId34"/>
    <p:sldId id="339" r:id="rId35"/>
    <p:sldId id="340" r:id="rId36"/>
    <p:sldId id="675" r:id="rId37"/>
    <p:sldId id="676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688" r:id="rId46"/>
    <p:sldId id="348" r:id="rId47"/>
    <p:sldId id="349" r:id="rId48"/>
    <p:sldId id="689" r:id="rId49"/>
    <p:sldId id="350" r:id="rId50"/>
    <p:sldId id="690" r:id="rId51"/>
    <p:sldId id="351" r:id="rId52"/>
    <p:sldId id="352" r:id="rId53"/>
    <p:sldId id="353" r:id="rId54"/>
    <p:sldId id="354" r:id="rId55"/>
    <p:sldId id="355" r:id="rId56"/>
    <p:sldId id="357" r:id="rId57"/>
    <p:sldId id="361" r:id="rId58"/>
    <p:sldId id="674" r:id="rId59"/>
    <p:sldId id="358" r:id="rId60"/>
    <p:sldId id="359" r:id="rId61"/>
    <p:sldId id="360" r:id="rId62"/>
    <p:sldId id="362" r:id="rId63"/>
    <p:sldId id="363" r:id="rId64"/>
    <p:sldId id="364" r:id="rId65"/>
    <p:sldId id="365" r:id="rId66"/>
    <p:sldId id="369" r:id="rId67"/>
    <p:sldId id="370" r:id="rId68"/>
    <p:sldId id="371" r:id="rId69"/>
    <p:sldId id="677" r:id="rId70"/>
    <p:sldId id="678" r:id="rId71"/>
    <p:sldId id="679" r:id="rId72"/>
    <p:sldId id="680" r:id="rId73"/>
    <p:sldId id="584" r:id="rId74"/>
    <p:sldId id="681" r:id="rId75"/>
    <p:sldId id="396" r:id="rId76"/>
    <p:sldId id="397" r:id="rId77"/>
    <p:sldId id="398" r:id="rId78"/>
    <p:sldId id="403" r:id="rId79"/>
    <p:sldId id="404" r:id="rId80"/>
    <p:sldId id="405" r:id="rId81"/>
    <p:sldId id="406" r:id="rId82"/>
    <p:sldId id="407" r:id="rId83"/>
    <p:sldId id="408" r:id="rId84"/>
    <p:sldId id="484" r:id="rId85"/>
    <p:sldId id="409" r:id="rId86"/>
    <p:sldId id="485" r:id="rId87"/>
    <p:sldId id="487" r:id="rId88"/>
    <p:sldId id="495" r:id="rId89"/>
    <p:sldId id="496" r:id="rId90"/>
    <p:sldId id="498" r:id="rId91"/>
    <p:sldId id="499" r:id="rId92"/>
    <p:sldId id="500" r:id="rId93"/>
    <p:sldId id="501" r:id="rId94"/>
    <p:sldId id="464" r:id="rId95"/>
    <p:sldId id="257" r:id="rId96"/>
    <p:sldId id="465" r:id="rId97"/>
    <p:sldId id="466" r:id="rId98"/>
    <p:sldId id="467" r:id="rId99"/>
    <p:sldId id="694" r:id="rId100"/>
    <p:sldId id="468" r:id="rId101"/>
    <p:sldId id="469" r:id="rId102"/>
    <p:sldId id="695" r:id="rId103"/>
    <p:sldId id="696" r:id="rId104"/>
    <p:sldId id="470" r:id="rId105"/>
    <p:sldId id="471" r:id="rId106"/>
    <p:sldId id="472" r:id="rId107"/>
    <p:sldId id="473" r:id="rId108"/>
    <p:sldId id="682" r:id="rId109"/>
    <p:sldId id="683" r:id="rId110"/>
    <p:sldId id="507" r:id="rId111"/>
    <p:sldId id="508" r:id="rId112"/>
    <p:sldId id="513" r:id="rId113"/>
    <p:sldId id="623" r:id="rId114"/>
    <p:sldId id="624" r:id="rId115"/>
    <p:sldId id="510" r:id="rId116"/>
    <p:sldId id="512" r:id="rId117"/>
    <p:sldId id="511" r:id="rId118"/>
    <p:sldId id="619" r:id="rId119"/>
    <p:sldId id="515" r:id="rId120"/>
    <p:sldId id="620" r:id="rId121"/>
    <p:sldId id="514" r:id="rId122"/>
    <p:sldId id="621" r:id="rId123"/>
    <p:sldId id="617" r:id="rId124"/>
    <p:sldId id="618" r:id="rId125"/>
    <p:sldId id="626" r:id="rId126"/>
    <p:sldId id="622" r:id="rId127"/>
    <p:sldId id="475" r:id="rId128"/>
    <p:sldId id="476" r:id="rId129"/>
    <p:sldId id="477" r:id="rId130"/>
    <p:sldId id="478" r:id="rId131"/>
    <p:sldId id="479" r:id="rId132"/>
    <p:sldId id="480" r:id="rId133"/>
    <p:sldId id="691" r:id="rId134"/>
    <p:sldId id="481" r:id="rId135"/>
    <p:sldId id="482" r:id="rId136"/>
    <p:sldId id="673" r:id="rId137"/>
    <p:sldId id="643" r:id="rId138"/>
    <p:sldId id="641" r:id="rId139"/>
    <p:sldId id="642" r:id="rId140"/>
    <p:sldId id="644" r:id="rId141"/>
    <p:sldId id="645" r:id="rId142"/>
    <p:sldId id="692" r:id="rId143"/>
    <p:sldId id="646" r:id="rId144"/>
    <p:sldId id="647" r:id="rId145"/>
    <p:sldId id="648" r:id="rId146"/>
    <p:sldId id="649" r:id="rId147"/>
    <p:sldId id="654" r:id="rId148"/>
    <p:sldId id="697" r:id="rId149"/>
    <p:sldId id="655" r:id="rId150"/>
    <p:sldId id="656" r:id="rId151"/>
    <p:sldId id="657" r:id="rId152"/>
    <p:sldId id="658" r:id="rId153"/>
    <p:sldId id="659" r:id="rId154"/>
    <p:sldId id="698" r:id="rId155"/>
    <p:sldId id="660" r:id="rId156"/>
    <p:sldId id="661" r:id="rId157"/>
    <p:sldId id="662" r:id="rId158"/>
    <p:sldId id="664" r:id="rId159"/>
    <p:sldId id="699" r:id="rId160"/>
    <p:sldId id="663" r:id="rId161"/>
    <p:sldId id="700" r:id="rId162"/>
    <p:sldId id="665" r:id="rId163"/>
    <p:sldId id="701" r:id="rId164"/>
    <p:sldId id="666" r:id="rId165"/>
    <p:sldId id="702" r:id="rId166"/>
    <p:sldId id="703" r:id="rId167"/>
    <p:sldId id="705" r:id="rId168"/>
    <p:sldId id="704" r:id="rId169"/>
    <p:sldId id="668" r:id="rId170"/>
    <p:sldId id="669" r:id="rId171"/>
    <p:sldId id="667" r:id="rId172"/>
    <p:sldId id="706" r:id="rId173"/>
    <p:sldId id="707" r:id="rId174"/>
    <p:sldId id="670" r:id="rId175"/>
    <p:sldId id="693" r:id="rId176"/>
    <p:sldId id="708" r:id="rId177"/>
    <p:sldId id="671" r:id="rId178"/>
    <p:sldId id="653" r:id="rId179"/>
    <p:sldId id="627" r:id="rId180"/>
    <p:sldId id="628" r:id="rId181"/>
    <p:sldId id="629" r:id="rId182"/>
    <p:sldId id="631" r:id="rId183"/>
    <p:sldId id="634" r:id="rId184"/>
    <p:sldId id="630" r:id="rId185"/>
    <p:sldId id="636" r:id="rId186"/>
    <p:sldId id="632" r:id="rId187"/>
    <p:sldId id="633" r:id="rId188"/>
    <p:sldId id="637" r:id="rId189"/>
    <p:sldId id="635" r:id="rId190"/>
    <p:sldId id="639" r:id="rId191"/>
    <p:sldId id="638" r:id="rId192"/>
    <p:sldId id="640" r:id="rId193"/>
    <p:sldId id="686" r:id="rId194"/>
    <p:sldId id="502" r:id="rId195"/>
    <p:sldId id="503" r:id="rId196"/>
    <p:sldId id="504" r:id="rId197"/>
    <p:sldId id="505" r:id="rId198"/>
    <p:sldId id="506" r:id="rId199"/>
    <p:sldId id="684" r:id="rId200"/>
    <p:sldId id="281" r:id="rId201"/>
    <p:sldId id="282" r:id="rId202"/>
    <p:sldId id="283" r:id="rId203"/>
    <p:sldId id="284" r:id="rId204"/>
    <p:sldId id="285" r:id="rId205"/>
    <p:sldId id="286" r:id="rId206"/>
    <p:sldId id="287" r:id="rId207"/>
    <p:sldId id="288" r:id="rId208"/>
    <p:sldId id="685" r:id="rId209"/>
    <p:sldId id="292" r:id="rId210"/>
    <p:sldId id="293" r:id="rId211"/>
    <p:sldId id="294" r:id="rId212"/>
    <p:sldId id="295" r:id="rId213"/>
    <p:sldId id="296" r:id="rId214"/>
    <p:sldId id="297" r:id="rId215"/>
    <p:sldId id="516" r:id="rId216"/>
    <p:sldId id="517" r:id="rId217"/>
    <p:sldId id="593" r:id="rId218"/>
    <p:sldId id="604" r:id="rId219"/>
    <p:sldId id="616" r:id="rId220"/>
    <p:sldId id="607" r:id="rId221"/>
    <p:sldId id="608" r:id="rId222"/>
    <p:sldId id="605" r:id="rId223"/>
    <p:sldId id="606" r:id="rId224"/>
    <p:sldId id="609" r:id="rId225"/>
    <p:sldId id="611" r:id="rId226"/>
    <p:sldId id="613" r:id="rId227"/>
    <p:sldId id="612" r:id="rId228"/>
    <p:sldId id="614" r:id="rId229"/>
    <p:sldId id="615" r:id="rId230"/>
    <p:sldId id="625" r:id="rId2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6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15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227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5138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50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6114-D5E8-4C4F-A5C4-3BF9521DC31A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0F24-021A-9C42-AEA1-769BC3514E80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8EEB-42B6-104C-AA4E-3C12AC41BBE9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6D0E-F2AE-7A4A-9CAA-0803AFA407A1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9325-40BB-4141-B88E-4328652B68F0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5B6C-518B-2044-B049-DE43CA3C983B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F5AC-BE9E-3A4A-A3A5-29947E5D309F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CFCB-9302-244B-B7F6-BDE257D7FF04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CF54-8413-2045-B29A-35F8E58133BB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C338-C7A1-D849-B001-8765C3BACD8B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0714E-54A7-9248-A64B-CA146816323A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223D-A85C-B548-B80D-E4B9FEC22A4B}" type="datetime1">
              <a:rPr lang="zh-TW" altLang="en-US" smtClean="0"/>
              <a:t>2025/4/16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35.188.47.40:10443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DevOps</a:t>
            </a:r>
            <a:r>
              <a:rPr lang="zh-TW" altLang="en" b="1" i="0" dirty="0">
                <a:solidFill>
                  <a:srgbClr val="393939"/>
                </a:solidFill>
                <a:effectLst/>
                <a:latin typeface="Noto Sans JP"/>
              </a:rPr>
              <a:t>：</a:t>
            </a:r>
            <a:r>
              <a:rPr lang="en" altLang="zh-TW" b="1" i="0" dirty="0" err="1">
                <a:solidFill>
                  <a:srgbClr val="393939"/>
                </a:solidFill>
                <a:effectLst/>
                <a:latin typeface="Noto Sans JP"/>
              </a:rPr>
              <a:t>GitlabCI</a:t>
            </a:r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/CD </a:t>
            </a:r>
            <a:r>
              <a:rPr lang="zh-TW" altLang="en-US" b="1" i="0" dirty="0">
                <a:solidFill>
                  <a:srgbClr val="393939"/>
                </a:solidFill>
                <a:effectLst/>
                <a:latin typeface="Noto Sans JP"/>
              </a:rPr>
              <a:t>搭配 </a:t>
            </a:r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Docker, Kubernetes </a:t>
            </a:r>
            <a:r>
              <a:rPr lang="zh-TW" altLang="en-US" b="1" i="0" dirty="0">
                <a:solidFill>
                  <a:srgbClr val="393939"/>
                </a:solidFill>
                <a:effectLst/>
                <a:latin typeface="Noto Sans JP"/>
              </a:rPr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EB96DD-1818-AFA5-6974-07F4801B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352BF-B212-A028-72F0-1707ADCA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graph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0EA0B2F-9C04-2703-EFC2-127479F2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9" y="3024981"/>
            <a:ext cx="9361961" cy="178168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061A81-904C-06AF-9659-8F47FA2A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042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init</a:t>
            </a:r>
            <a:r>
              <a:rPr dirty="0"/>
              <a:t>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717F83-C145-94DA-DB46-64FF57123667}"/>
              </a:ext>
            </a:extLst>
          </p:cNvPr>
          <p:cNvSpPr txBox="1"/>
          <p:nvPr/>
        </p:nvSpPr>
        <p:spPr>
          <a:xfrm>
            <a:off x="719191" y="2044557"/>
            <a:ext cx="10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cat ~/</a:t>
            </a:r>
            <a:r>
              <a:rPr kumimoji="1" lang="en" altLang="zh-TW" dirty="0" err="1"/>
              <a:t>gitlab</a:t>
            </a:r>
            <a:r>
              <a:rPr kumimoji="1" lang="en" altLang="zh-TW" dirty="0"/>
              <a:t>/config/</a:t>
            </a:r>
            <a:r>
              <a:rPr kumimoji="1" lang="en" altLang="zh-TW" dirty="0" err="1"/>
              <a:t>initial_root_password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70A3CE-6ACE-7F29-262E-5630E4E54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1" y="2808582"/>
            <a:ext cx="11471902" cy="29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login</a:t>
            </a:r>
            <a:r>
              <a:rPr lang="en-US" dirty="0"/>
              <a:t>, username: root</a:t>
            </a:r>
            <a:endParaRPr dirty="0"/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37F42CC-03E7-D27F-8EDF-398A665CE804}"/>
              </a:ext>
            </a:extLst>
          </p:cNvPr>
          <p:cNvSpPr txBox="1"/>
          <p:nvPr/>
        </p:nvSpPr>
        <p:spPr>
          <a:xfrm>
            <a:off x="2167847" y="1690688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/>
              <a:t>http://{vm1</a:t>
            </a:r>
            <a:r>
              <a:rPr kumimoji="1" lang="zh-TW" altLang="en-US" dirty="0"/>
              <a:t>外部</a:t>
            </a:r>
            <a:r>
              <a:rPr kumimoji="1" lang="en-US" altLang="zh-TW" dirty="0" err="1"/>
              <a:t>ip</a:t>
            </a:r>
            <a:r>
              <a:rPr kumimoji="1" lang="en" altLang="zh-TW" dirty="0"/>
              <a:t>}/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AA4AA7-D6B0-5314-0E38-183D442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41" y="2245639"/>
            <a:ext cx="7137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1662E-C8F6-F0E7-F526-DB0BD672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啟用</a:t>
            </a:r>
            <a:r>
              <a:rPr kumimoji="1" lang="en-US" altLang="zh-TW" dirty="0"/>
              <a:t> import project </a:t>
            </a:r>
            <a:r>
              <a:rPr kumimoji="1" lang="zh-TW" altLang="en-US" dirty="0"/>
              <a:t>功能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1A496D-27A4-6E70-B0B5-DE7B8822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F07244-5CE3-ECE3-6756-0C9E1B2C7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7107"/>
            <a:ext cx="2007742" cy="51239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08622EB-ECDE-4D3D-7D9A-DCFCEBB2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65" y="1318153"/>
            <a:ext cx="5360470" cy="50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068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D1BAA2-0C61-7C74-65B7-C2877210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勾選</a:t>
            </a:r>
            <a:r>
              <a:rPr kumimoji="1" lang="en" altLang="zh-TW" dirty="0"/>
              <a:t>Repository by URL</a:t>
            </a:r>
            <a:r>
              <a:rPr kumimoji="1" lang="zh-TW" altLang="en-US" dirty="0"/>
              <a:t>，並</a:t>
            </a:r>
            <a:r>
              <a:rPr kumimoji="1" lang="en-US" altLang="zh-TW" dirty="0"/>
              <a:t>Save changes</a:t>
            </a:r>
            <a:r>
              <a:rPr kumimoji="1" lang="zh-TW" altLang="en-US" dirty="0"/>
              <a:t>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7BCCD57-AFF0-F4AC-5D73-7EDFB89D8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92" y="2346726"/>
            <a:ext cx="4876800" cy="31242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2E7CAA-395C-960E-081A-66C5B7BB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08BB62-E911-ED12-40F8-F99495281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12" y="1823538"/>
            <a:ext cx="3635054" cy="46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127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73AFDD-3345-6923-8780-A00C158AE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6" y="1791404"/>
            <a:ext cx="9629553" cy="38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lang="en-US" dirty="0">
                <a:sym typeface="Helvetica"/>
              </a:rPr>
              <a:t>Import </a:t>
            </a:r>
            <a:r>
              <a:rPr lang="en-US" dirty="0" err="1">
                <a:sym typeface="Helvetica"/>
              </a:rPr>
              <a:t>Porject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lang="en-US" dirty="0" err="1">
                <a:sym typeface="Helvetica"/>
              </a:rPr>
              <a:t>選擇Repo</a:t>
            </a:r>
            <a:r>
              <a:rPr lang="en-US" dirty="0">
                <a:sym typeface="Helvetica"/>
              </a:rPr>
              <a:t> by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53F86A-FC72-5450-359D-55AE63DC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39" y="1383803"/>
            <a:ext cx="6385260" cy="263971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25B09E-6BEC-1007-62F5-3EE539EB9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49" y="4166097"/>
            <a:ext cx="7213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這邊用課程docker-devops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import repo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79B126-42BC-909B-4991-793C6BFFFB82}"/>
              </a:ext>
            </a:extLst>
          </p:cNvPr>
          <p:cNvSpPr txBox="1"/>
          <p:nvPr/>
        </p:nvSpPr>
        <p:spPr>
          <a:xfrm>
            <a:off x="246580" y="1493520"/>
            <a:ext cx="11013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2"/>
              </a:rPr>
              <a:t>Git repository URL: https://github.com/demoyuw/docker-devops.git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705C1B9-E2EC-0EE3-184C-8A9B8AE0B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83" y="2054831"/>
            <a:ext cx="7519435" cy="44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選擇建立專案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99B322-3FB2-03C3-56B3-C2FB7B9F8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36" y="1943100"/>
            <a:ext cx="58928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1732C-1E60-6AA5-B860-063D0616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專案建立後，到</a:t>
            </a:r>
            <a:r>
              <a:rPr kumimoji="1" lang="en-US" altLang="zh-TW" dirty="0"/>
              <a:t>Settings -&gt; CI/CD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4C2700-B003-7B27-146A-4FDE66A7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8AD71A0-A79B-E7A0-7195-DB3FD16DC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160" y="1774254"/>
            <a:ext cx="31218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971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1972D-E66A-B4E2-AAB9-C99CFC85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Runners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token </a:t>
            </a:r>
            <a:r>
              <a:rPr kumimoji="1" lang="zh-TW" altLang="en-US" dirty="0"/>
              <a:t>保存下來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9BA527-C137-BB26-7C6A-7B579EDF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4DD94FC-40B2-D8FD-FA45-FD6482196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90539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105CAEE-44A9-3EE5-9E14-6F1A00BAE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500" y="2076119"/>
            <a:ext cx="8531939" cy="392008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F34CDD-EA4C-1504-A3B2-D10A52FB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EFC9BE-DAF7-5FFA-9B09-EDEE0601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6DEB73-E378-8140-0D2E-8AC791E4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112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667EEC4-0DE5-7911-A8B8-CEFBBD1A0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19" y="2483920"/>
            <a:ext cx="8513510" cy="38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"GR1348941x2KCqWDm-Brpep587ZfC"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0F30B-1990-A136-70E4-A511C2CF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58E24F-6110-B84F-49B5-DA5CF5B2C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629025"/>
            <a:ext cx="2660900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8D536A-EB94-B71F-0DD8-7066CF30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0.75.1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996841-010B-53AF-F614-216EACC7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62CA690-D394-2D59-D998-08DF35B0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54543"/>
            <a:ext cx="9669231" cy="36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A9B70-C89A-35D1-8258-5C2CA67D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368D599-2F3B-8AE7-FCB5-1AC99F04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08" y="2345060"/>
            <a:ext cx="7772400" cy="145355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A720A55-25E0-D034-01A3-EDF71382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08" y="4613216"/>
            <a:ext cx="7772400" cy="14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4DB368-E2A9-7E07-8B91-E7B06B4F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117</a:t>
            </a:fld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29FD16BD-89DF-E83B-6DEC-711D9A256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15" y="1825625"/>
            <a:ext cx="5253169" cy="4351338"/>
          </a:xfrm>
        </p:spPr>
      </p:pic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到 </a:t>
            </a:r>
            <a:r>
              <a:rPr lang="en-US" altLang="zh-TW" dirty="0"/>
              <a:t>GitLab repo variables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GitLab server</a:t>
            </a:r>
            <a:r>
              <a:rPr lang="zh-TW" altLang="en-US" dirty="0">
                <a:solidFill>
                  <a:schemeClr val="tx1"/>
                </a:solidFill>
              </a:rPr>
              <a:t>在我們有推上新的</a:t>
            </a:r>
            <a:r>
              <a:rPr lang="en-US" altLang="zh-TW" dirty="0">
                <a:solidFill>
                  <a:schemeClr val="tx1"/>
                </a:solidFill>
              </a:rPr>
              <a:t>commit</a:t>
            </a:r>
            <a:r>
              <a:rPr lang="zh-TW" altLang="en-US" dirty="0">
                <a:solidFill>
                  <a:schemeClr val="tx1"/>
                </a:solidFill>
              </a:rPr>
              <a:t>後，要代替我們在</a:t>
            </a:r>
            <a:r>
              <a:rPr lang="en-US" altLang="zh-TW" dirty="0">
                <a:solidFill>
                  <a:schemeClr val="tx1"/>
                </a:solidFill>
              </a:rPr>
              <a:t>k8s</a:t>
            </a:r>
            <a:r>
              <a:rPr lang="zh-TW" altLang="en-US" dirty="0">
                <a:solidFill>
                  <a:schemeClr val="tx1"/>
                </a:solidFill>
              </a:rPr>
              <a:t>上進行部署，所以我們需要提供</a:t>
            </a:r>
            <a:r>
              <a:rPr lang="en-US" altLang="zh-TW" dirty="0" err="1">
                <a:solidFill>
                  <a:schemeClr val="tx1"/>
                </a:solidFill>
              </a:rPr>
              <a:t>kubeconfig</a:t>
            </a:r>
            <a:r>
              <a:rPr lang="zh-TW" altLang="en-US" dirty="0">
                <a:solidFill>
                  <a:schemeClr val="tx1"/>
                </a:solidFill>
              </a:rPr>
              <a:t>給</a:t>
            </a:r>
            <a:r>
              <a:rPr lang="en-US" altLang="zh-TW" dirty="0">
                <a:solidFill>
                  <a:schemeClr val="tx1"/>
                </a:solidFill>
              </a:rPr>
              <a:t>GitLab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2ED9C7-BBBD-BEF8-C3F0-F7ABA6FB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Kubeconfig</a:t>
            </a:r>
            <a:r>
              <a:rPr kumimoji="1" lang="en-US" altLang="zh-TW" dirty="0"/>
              <a:t>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2844800"/>
            <a:ext cx="12026900" cy="40132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978A57-1EBF-171F-7759-97CD056B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119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0AD195-AC2F-559D-10AF-224C0E9E70A7}"/>
              </a:ext>
            </a:extLst>
          </p:cNvPr>
          <p:cNvSpPr txBox="1"/>
          <p:nvPr/>
        </p:nvSpPr>
        <p:spPr>
          <a:xfrm>
            <a:off x="8310520" y="812602"/>
            <a:ext cx="3155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因為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是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格式，用縮排來代表不同階層，為了避免複製貼上後縮排亂掉，所以先轉成</a:t>
            </a:r>
            <a:r>
              <a:rPr kumimoji="1" lang="en-US" altLang="zh-TW" dirty="0"/>
              <a:t>base64</a:t>
            </a:r>
            <a:r>
              <a:rPr kumimoji="1" lang="zh-TW" altLang="en-US" dirty="0"/>
              <a:t>，要使用時在</a:t>
            </a:r>
            <a:r>
              <a:rPr kumimoji="1" lang="en-US" altLang="zh-TW" dirty="0"/>
              <a:t>decode</a:t>
            </a:r>
            <a:r>
              <a:rPr kumimoji="1" lang="zh-TW" altLang="en-US" dirty="0"/>
              <a:t>回來。</a:t>
            </a:r>
          </a:p>
        </p:txBody>
      </p:sp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BC72AC-5754-4925-B910-614EC0B3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36820C-48E8-3BC4-3982-D9890E4305CD}"/>
              </a:ext>
            </a:extLst>
          </p:cNvPr>
          <p:cNvSpPr txBox="1"/>
          <p:nvPr/>
        </p:nvSpPr>
        <p:spPr>
          <a:xfrm>
            <a:off x="1432291" y="1563093"/>
            <a:ext cx="1049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權限有關的設定</a:t>
            </a:r>
            <a:r>
              <a:rPr kumimoji="1" lang="en-US" altLang="zh-TW" dirty="0"/>
              <a:t>(</a:t>
            </a:r>
            <a:r>
              <a:rPr kumimoji="1" lang="zh-TW" altLang="en-US" dirty="0"/>
              <a:t>密碼</a:t>
            </a:r>
            <a:r>
              <a:rPr kumimoji="1" lang="en-US" altLang="zh-TW" dirty="0"/>
              <a:t>, token, auth file)</a:t>
            </a:r>
            <a:r>
              <a:rPr kumimoji="1" lang="zh-TW" altLang="en-US" dirty="0"/>
              <a:t>，建議把</a:t>
            </a:r>
            <a:r>
              <a:rPr kumimoji="1" lang="en-US" altLang="zh-TW" dirty="0"/>
              <a:t>key/value</a:t>
            </a:r>
            <a:r>
              <a:rPr kumimoji="1" lang="zh-TW" altLang="en-US" dirty="0"/>
              <a:t>值定義在</a:t>
            </a:r>
            <a:r>
              <a:rPr kumimoji="1" lang="en-US" altLang="zh-TW" dirty="0"/>
              <a:t>Variables</a:t>
            </a:r>
            <a:r>
              <a:rPr kumimoji="1" lang="zh-TW" altLang="en-US" dirty="0"/>
              <a:t>，不應該直接設定在</a:t>
            </a:r>
            <a:r>
              <a:rPr kumimoji="1" lang="en-US" altLang="zh-TW" dirty="0"/>
              <a:t>ci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r>
              <a:rPr kumimoji="1" lang="zh-TW" altLang="en-US" dirty="0"/>
              <a:t>或</a:t>
            </a:r>
            <a:r>
              <a:rPr kumimoji="1" lang="en-US" altLang="zh-TW" dirty="0"/>
              <a:t>repo code</a:t>
            </a:r>
            <a:r>
              <a:rPr kumimoji="1" lang="zh-TW" altLang="en-US" dirty="0"/>
              <a:t>裡面。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F3339151-7218-A88D-EC36-51ADA0AE0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313" y="2209424"/>
            <a:ext cx="85693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F8F7AC-8CD4-5A39-B3B3-95B4FA38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121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651815A-FA80-2E45-A28C-4B73FC5F2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36525"/>
            <a:ext cx="2599944" cy="62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13ECA7-448C-4099-DAC5-757E1F4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122</a:t>
            </a:fld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0469822-5D1C-9DF6-860B-20CEF9E0B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600" y="2134394"/>
            <a:ext cx="8178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/config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8" y="3574636"/>
            <a:ext cx="6809224" cy="29182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B5DBC0-D6F3-3A84-1B73-6F6F0B13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2E80D2-111D-4D57-D809-262697D41C63}"/>
              </a:ext>
            </a:extLst>
          </p:cNvPr>
          <p:cNvSpPr txBox="1"/>
          <p:nvPr/>
        </p:nvSpPr>
        <p:spPr>
          <a:xfrm>
            <a:off x="7411948" y="4369070"/>
            <a:ext cx="3941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demoyuw</a:t>
            </a:r>
            <a:r>
              <a:rPr lang="en-US" altLang="zh-TW" dirty="0"/>
              <a:t>/docker-</a:t>
            </a:r>
            <a:r>
              <a:rPr lang="en-US" altLang="zh-TW" dirty="0" err="1"/>
              <a:t>devops</a:t>
            </a:r>
            <a:r>
              <a:rPr lang="en-US" altLang="zh-TW" dirty="0"/>
              <a:t>/blob/master/.gitlab-ci.yml#L55</a:t>
            </a:r>
          </a:p>
        </p:txBody>
      </p:sp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F1104-82AA-1DC2-31F1-4A336312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22ADA38F-AA2A-D6D8-E017-523C978A0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6151"/>
            <a:ext cx="10123296" cy="348561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019DE4-833C-4D9F-5CBF-FF3A6253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6351662-9711-2788-D3CE-9724C620912A}"/>
              </a:ext>
            </a:extLst>
          </p:cNvPr>
          <p:cNvSpPr txBox="1"/>
          <p:nvPr/>
        </p:nvSpPr>
        <p:spPr>
          <a:xfrm>
            <a:off x="2373330" y="1538250"/>
            <a:ext cx="6186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Key: REGISTRY_USERNAME, value: {</a:t>
            </a:r>
            <a:r>
              <a:rPr kumimoji="1" lang="zh-TW" altLang="en-US" dirty="0"/>
              <a:t>你的</a:t>
            </a:r>
            <a:r>
              <a:rPr kumimoji="1" lang="en-US" altLang="zh-TW" dirty="0" err="1"/>
              <a:t>dockerhub</a:t>
            </a:r>
            <a:r>
              <a:rPr kumimoji="1" lang="zh-TW" altLang="en-US" dirty="0"/>
              <a:t>帳號名稱</a:t>
            </a:r>
            <a:r>
              <a:rPr kumimoji="1" lang="en-US" altLang="zh-TW" dirty="0"/>
              <a:t>}</a:t>
            </a:r>
          </a:p>
          <a:p>
            <a:r>
              <a:rPr kumimoji="1" lang="en-US" altLang="zh-TW" dirty="0"/>
              <a:t>Key: REGISTRY_PASSWORD, value: {</a:t>
            </a:r>
            <a:r>
              <a:rPr kumimoji="1" lang="zh-TW" altLang="en-US" dirty="0"/>
              <a:t>你的</a:t>
            </a:r>
            <a:r>
              <a:rPr kumimoji="1" lang="en-US" altLang="zh-TW" dirty="0" err="1"/>
              <a:t>dockerhub</a:t>
            </a:r>
            <a:r>
              <a:rPr kumimoji="1" lang="zh-TW" altLang="en-US" dirty="0"/>
              <a:t>帳號密碼</a:t>
            </a:r>
            <a:r>
              <a:rPr kumimoji="1"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8FBDA8-DE3E-BE47-A541-116D93E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127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(</a:t>
            </a:r>
            <a:r>
              <a:rPr lang="en-US" dirty="0" err="1"/>
              <a:t>全域</a:t>
            </a:r>
            <a:r>
              <a:rPr lang="en-US" dirty="0"/>
              <a:t>) </a:t>
            </a:r>
            <a:r>
              <a:rPr dirty="0"/>
              <a:t>keyword -</a:t>
            </a:r>
            <a:r>
              <a:rPr lang="en-US" dirty="0"/>
              <a:t> stages</a:t>
            </a:r>
            <a:endParaRPr dirty="0"/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決定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pipeline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執行順序</a:t>
            </a:r>
            <a:endParaRPr lang="en-US" altLang="zh-TW"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自行定義每個stage的名稱</a:t>
            </a:r>
            <a:endParaRPr lang="en-US"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一個stage成功後，再執行下一個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128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71F392-4D4F-2DF8-4AC7-C40F5569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479" y="2189765"/>
            <a:ext cx="1823839" cy="1603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9BEE33-8686-E937-2DF8-9D3961DA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97" y="4525471"/>
            <a:ext cx="6536705" cy="1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for all jobs in pipeline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129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-t flask:v0.1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730D134-A7A7-EC78-ECAE-8A179261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66" y="5859656"/>
            <a:ext cx="7772400" cy="814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DD0765-1028-EE88-5CE6-3CB4E5B01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566" y="4474562"/>
            <a:ext cx="7772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Job</a:t>
            </a:r>
            <a:r>
              <a:rPr lang="en-US" dirty="0"/>
              <a:t>s</a:t>
            </a:r>
            <a:r>
              <a:rPr dirty="0"/>
              <a:t>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呼應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所設定，執行此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</a:p>
          <a:p>
            <a:pPr>
              <a:lnSpc>
                <a:spcPct val="90000"/>
              </a:lnSpc>
              <a:defRPr sz="2900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指定此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使用何種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image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執行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command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，每個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內必須要有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。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130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4BC18F-E4CA-BEDA-7069-E96849E1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39" y="2120792"/>
            <a:ext cx="5558861" cy="16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131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1EA1B79-0733-544B-3875-815BB096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449" y="2432050"/>
            <a:ext cx="3136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</a:t>
            </a:r>
            <a:r>
              <a:rPr dirty="0" err="1"/>
              <a:t>llow_failure</a:t>
            </a:r>
            <a:endParaRPr dirty="0"/>
          </a:p>
          <a:p>
            <a:pPr marL="742950" lvl="1" indent="-285750">
              <a:defRPr sz="2800"/>
            </a:pPr>
            <a:r>
              <a:rPr lang="zh-TW" altLang="en-US" dirty="0"/>
              <a:t>允許該</a:t>
            </a:r>
            <a:r>
              <a:rPr dirty="0"/>
              <a:t>job fail</a:t>
            </a:r>
            <a:r>
              <a:rPr lang="en-US" altLang="zh-TW" dirty="0"/>
              <a:t>ed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該</a:t>
            </a:r>
            <a:r>
              <a:rPr dirty="0"/>
              <a:t>job </a:t>
            </a:r>
            <a:r>
              <a:rPr dirty="0" err="1"/>
              <a:t>fail</a:t>
            </a:r>
            <a:r>
              <a:rPr lang="en-US" dirty="0" err="1"/>
              <a:t>e也不影響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後續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j</a:t>
            </a:r>
            <a:r>
              <a:rPr dirty="0" err="1"/>
              <a:t>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Folder and files cache, between jobs or pipeline.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88D4A3A-614F-890A-7090-786B2A55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7" y="2725680"/>
            <a:ext cx="3327400" cy="18669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F7507D-7588-7A19-44E0-ED0CC69B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370" y="4592580"/>
            <a:ext cx="3335886" cy="21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C7F1A-81A2-53B0-5F05-A3435E53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.</a:t>
            </a:r>
            <a:r>
              <a:rPr lang="en" altLang="zh-TW" dirty="0" err="1"/>
              <a:t>gitlab-ci.yml</a:t>
            </a:r>
            <a:r>
              <a:rPr lang="en" altLang="zh-TW" dirty="0"/>
              <a:t> Jobs keyword -</a:t>
            </a:r>
            <a:r>
              <a:rPr lang="en-US" altLang="zh-TW" dirty="0"/>
              <a:t>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C074ED-B7D8-6E9A-6140-1562FFF9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 err="1"/>
              <a:t>before_script</a:t>
            </a:r>
            <a:r>
              <a:rPr lang="en" altLang="zh-TW" dirty="0"/>
              <a:t> and </a:t>
            </a:r>
            <a:r>
              <a:rPr lang="en" altLang="zh-TW" dirty="0" err="1"/>
              <a:t>after_script</a:t>
            </a:r>
            <a:endParaRPr lang="en" altLang="zh-TW" dirty="0"/>
          </a:p>
          <a:p>
            <a:pPr marL="742950" lvl="1" indent="-285750">
              <a:defRPr sz="2800"/>
            </a:pPr>
            <a:r>
              <a:rPr lang="en" altLang="zh-TW" dirty="0"/>
              <a:t>Job 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AF896-D867-1AED-2122-DD35410C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24C6AA-957A-A555-CD21-22C47626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28" y="3075686"/>
            <a:ext cx="7772400" cy="16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543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完整預設變數</a:t>
            </a:r>
            <a:r>
              <a:rPr lang="en-US" sz="2000" dirty="0"/>
              <a:t>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135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Ref: https://</a:t>
            </a:r>
            <a:r>
              <a:rPr dirty="0" err="1"/>
              <a:t>docs.gitlab.com</a:t>
            </a:r>
            <a:r>
              <a:rPr dirty="0"/>
              <a:t>/</a:t>
            </a:r>
            <a:r>
              <a:rPr dirty="0" err="1"/>
              <a:t>ee</a:t>
            </a:r>
            <a:r>
              <a:rPr dirty="0"/>
              <a:t>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5C1679-AE45-304D-E12D-AC6B13CF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</a:t>
            </a:r>
            <a:r>
              <a:rPr lang="en-US" altLang="zh-TW" dirty="0"/>
              <a:t> .</a:t>
            </a:r>
            <a:r>
              <a:rPr lang="en-US" altLang="zh-TW" dirty="0" err="1"/>
              <a:t>gitlab-ci.yml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678DE3-079A-2DDD-ADF2-6FCF39D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F21FB5-56A7-EBB6-F5D7-F7A862FB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4682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602D4A-0FCE-E042-56EE-B5B6267F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3B91D2-05B6-280C-1AA9-506D1182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F3BED2-526D-EC12-6227-812C31D6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幫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增加一個新的</a:t>
            </a:r>
            <a:r>
              <a:rPr kumimoji="1" lang="en-US" altLang="zh-CN" dirty="0"/>
              <a:t>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r>
              <a:rPr lang="en-US" altLang="zh-CN" dirty="0"/>
              <a:t>image</a:t>
            </a:r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匯出成一個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檔匯入到</a:t>
            </a:r>
            <a:r>
              <a:rPr kumimoji="1" lang="en-US" altLang="zh-CN" dirty="0"/>
              <a:t>docker image</a:t>
            </a:r>
            <a:r>
              <a:rPr kumimoji="1" lang="zh-CN" altLang="en-US" dirty="0"/>
              <a:t>裡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140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478237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141</a:t>
            </a:fld>
            <a:endParaRPr/>
          </a:p>
        </p:txBody>
      </p:sp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202C6E-6F07-A430-2765-06EB0012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39" y="1853525"/>
            <a:ext cx="9014259" cy="35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33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96598-91B5-700D-E41A-008AC2F1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D99C22A-146C-05AF-E805-2D1F8F3B0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531" y="2374711"/>
            <a:ext cx="7450512" cy="34030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DCD26C-FF84-E5CC-DC2D-CBE07E61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7049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VM1 </a:t>
            </a:r>
            <a:r>
              <a:rPr lang="en-US" dirty="0" err="1">
                <a:sym typeface="Helvetica"/>
              </a:rPr>
              <a:t>上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SonarQube</a:t>
            </a:r>
            <a:r>
              <a:rPr dirty="0"/>
              <a:t>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sonarqube</a:t>
            </a:r>
            <a:r>
              <a:rPr lang="en-US" dirty="0"/>
              <a:t>:9-community</a:t>
            </a:r>
          </a:p>
          <a:p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143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BF88FC-376E-A65F-0020-1EAED66C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1297"/>
            <a:ext cx="9479057" cy="291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442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TW" dirty="0"/>
              <a:t>(SonarQube) </a:t>
            </a:r>
            <a:r>
              <a:rPr dirty="0" err="1"/>
              <a:t>SonaQube</a:t>
            </a:r>
            <a:r>
              <a:rPr dirty="0"/>
              <a:t> </a:t>
            </a:r>
            <a:r>
              <a:rPr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頁面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144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93C9BD2-90AC-04B7-D527-AEFFF487D60D}"/>
              </a:ext>
            </a:extLst>
          </p:cNvPr>
          <p:cNvSpPr txBox="1"/>
          <p:nvPr/>
        </p:nvSpPr>
        <p:spPr>
          <a:xfrm>
            <a:off x="3832260" y="1595601"/>
            <a:ext cx="266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/>
              <a:t>http://{VM1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</a:t>
            </a:r>
            <a:r>
              <a:rPr kumimoji="1" lang="en" altLang="zh-TW" dirty="0"/>
              <a:t>}:9000/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ED6815-6795-8973-4D05-9CC4DF58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58" y="2379838"/>
            <a:ext cx="7035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327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TW" dirty="0"/>
              <a:t>(SonarQube) </a:t>
            </a:r>
            <a:r>
              <a:rPr dirty="0" err="1"/>
              <a:t>SonaQube</a:t>
            </a:r>
            <a:r>
              <a:rPr dirty="0"/>
              <a:t>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rPr dirty="0" err="1"/>
              <a:t>:admin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rPr dirty="0" err="1"/>
              <a:t>:admin</a:t>
            </a:r>
            <a:endParaRPr lang="en-US" dirty="0"/>
          </a:p>
          <a:p>
            <a:endParaRPr dirty="0"/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145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4538F4-6CB5-88EC-6C56-384F89A6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83" y="2885948"/>
            <a:ext cx="4082034" cy="24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922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TW" dirty="0"/>
              <a:t>(SonarQube) </a:t>
            </a:r>
            <a:r>
              <a:rPr dirty="0" err="1"/>
              <a:t>SonaQube</a:t>
            </a:r>
            <a:r>
              <a:rPr dirty="0"/>
              <a:t>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頁面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146</a:t>
            </a:fld>
            <a:endParaRPr/>
          </a:p>
        </p:txBody>
      </p:sp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91EE92-9AEB-7358-3282-75306170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36" y="1690688"/>
            <a:ext cx="7772400" cy="44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56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D58FB-52DF-B4FE-579F-3571F2E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94F199-7B66-FEEA-0C8D-9E6AC7B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8" y="1825625"/>
            <a:ext cx="781250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22645A-CCCA-E144-4E80-3D082526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9822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83E052-9547-F557-3FEA-57024666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url</a:t>
            </a:r>
            <a:r>
              <a:rPr kumimoji="1" lang="zh-TW" altLang="en-US" dirty="0"/>
              <a:t>及 </a:t>
            </a:r>
            <a:r>
              <a:rPr kumimoji="1" lang="en-US" altLang="zh-TW" dirty="0"/>
              <a:t>personal access token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3D0632-239C-5156-8F7D-97026237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148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2E6EE6-954D-5B53-1C45-0BAE69D9B3CA}"/>
              </a:ext>
            </a:extLst>
          </p:cNvPr>
          <p:cNvSpPr txBox="1"/>
          <p:nvPr/>
        </p:nvSpPr>
        <p:spPr>
          <a:xfrm>
            <a:off x="3575407" y="1818526"/>
            <a:ext cx="4324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/>
              <a:t>Configuration Name: </a:t>
            </a:r>
            <a:r>
              <a:rPr kumimoji="1" lang="en" altLang="zh-TW" dirty="0" err="1"/>
              <a:t>gitlab</a:t>
            </a:r>
            <a:br>
              <a:rPr kumimoji="1" lang="en" altLang="zh-TW" dirty="0"/>
            </a:br>
            <a:r>
              <a:rPr kumimoji="1" lang="en" altLang="zh-TW" dirty="0"/>
              <a:t>GitLab API URL: https://{VM1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</a:t>
            </a:r>
            <a:r>
              <a:rPr kumimoji="1" lang="en" altLang="zh-TW" dirty="0"/>
              <a:t>}/</a:t>
            </a:r>
            <a:r>
              <a:rPr kumimoji="1" lang="en" altLang="zh-TW" dirty="0" err="1"/>
              <a:t>api</a:t>
            </a:r>
            <a:r>
              <a:rPr kumimoji="1" lang="en" altLang="zh-TW" dirty="0"/>
              <a:t>/v4</a:t>
            </a:r>
            <a:endParaRPr kumimoji="1"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02DC8556-F440-5691-F9ED-56CE2A35D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2E17C22-B442-7F2C-141F-E6A3B142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47" y="2543175"/>
            <a:ext cx="5283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0389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244A4-43FD-939A-867C-C9894BD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GitLab personal access token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0021D7-6222-3426-A89D-4FACD3BC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Token</a:t>
            </a:r>
            <a:r>
              <a:rPr lang="zh-TW" altLang="en-US" dirty="0">
                <a:solidFill>
                  <a:schemeClr val="tx1"/>
                </a:solidFill>
              </a:rPr>
              <a:t>等同於擁有這個帳號的權限。但比密碼更佳的時候可以設定授權範圍與時效。並且隨時可以終止授權。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36F6B4-180B-4544-5111-415AA41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5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container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Run 1</a:t>
            </a:r>
            <a:r>
              <a:rPr kumimoji="1" lang="zh-TW" altLang="en-US" dirty="0"/>
              <a:t>個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80:10009 -v /opt:/opt --name flask flask</a:t>
            </a:r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0705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lang="en-US" altLang="zh-TW" dirty="0"/>
              <a:t>(GitLab) </a:t>
            </a: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150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08AAEAE-68A1-2928-8F25-62DF63B72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02" y="1920575"/>
            <a:ext cx="4020407" cy="35107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C14D389-66A1-0AD3-EDC1-B222E3B5B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41" y="2248850"/>
            <a:ext cx="7272495" cy="311563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lang="en-US" altLang="zh-TW" dirty="0"/>
              <a:t>(GitLab) </a:t>
            </a: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151</a:t>
            </a:fld>
            <a:endParaRPr/>
          </a:p>
        </p:txBody>
      </p:sp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0EB0F3-C56A-0A93-D82D-CBA261321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6" y="1592104"/>
            <a:ext cx="8384190" cy="486283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xfrm>
            <a:off x="838200" y="429358"/>
            <a:ext cx="10515600" cy="1325563"/>
          </a:xfrm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lang="en-US" altLang="zh-TW" dirty="0"/>
              <a:t>(GitLab) </a:t>
            </a: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152</a:t>
            </a:fld>
            <a:endParaRPr/>
          </a:p>
        </p:txBody>
      </p:sp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9DD1AA-3E0C-9C44-0F86-97A9F503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3100"/>
            <a:ext cx="9408324" cy="373285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不會保存這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lang="en-US" dirty="0"/>
              <a:t>(GitLab)</a:t>
            </a: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153</a:t>
            </a:fld>
            <a:endParaRPr/>
          </a:p>
        </p:txBody>
      </p:sp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E2E525-B12F-BAA8-D60F-68DB6914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47" y="1212841"/>
            <a:ext cx="11816153" cy="47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52D665-AF58-F540-6CB5-59AD7E91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把</a:t>
            </a:r>
            <a:r>
              <a:rPr kumimoji="1" lang="en-US" altLang="zh-TW" dirty="0"/>
              <a:t>Personal Access Token</a:t>
            </a:r>
            <a:r>
              <a:rPr kumimoji="1" lang="zh-TW" altLang="en-US" dirty="0"/>
              <a:t>也填上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5585FD-0AA9-9DCD-B1B7-601287EB1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961" y="1825625"/>
            <a:ext cx="6960078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EFB352-B531-14FF-010C-DB12BED97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21211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8072-2F6E-BF87-FDCE-A95D95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TW" altLang="en-US" dirty="0"/>
              <a:t>能夠取得</a:t>
            </a:r>
            <a:r>
              <a:rPr kumimoji="1" lang="en-US" altLang="zh-TW" dirty="0"/>
              <a:t>Gitlab repo</a:t>
            </a:r>
            <a:r>
              <a:rPr kumimoji="1" lang="zh-TW" altLang="en-US" dirty="0"/>
              <a:t>資訊，點擊</a:t>
            </a:r>
            <a:r>
              <a:rPr kumimoji="1" lang="en-US" altLang="zh-TW" dirty="0"/>
              <a:t>Set up</a:t>
            </a:r>
            <a:r>
              <a:rPr kumimoji="1" lang="zh-TW" altLang="en-US" dirty="0"/>
              <a:t>作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串接設定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59F20C-D583-691C-381B-6F37060C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155</a:t>
            </a:fld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96D1EAF-2826-ED1A-6712-E30815A71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950" y="2318544"/>
            <a:ext cx="101981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126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4E2F-74A8-D009-0B7C-7461284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選擇使用</a:t>
            </a:r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89B927-324E-57F5-E80A-4084D298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92" y="1825625"/>
            <a:ext cx="8224815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879479-70DA-A6F4-C7AD-72BC2318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8108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106C5-A7B1-6107-9ECF-87C4F06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</a:t>
            </a:r>
            <a:r>
              <a:rPr kumimoji="1" lang="en-US" altLang="zh-TW" dirty="0"/>
              <a:t>Python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4D08C-4894-D59E-5017-F1A0A3F7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6" y="1825625"/>
            <a:ext cx="5914528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78DFDC-5BA9-BFCE-6B1A-32B0D92F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83485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20B07-875C-69A8-392D-0D5FC2A8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217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保存</a:t>
            </a:r>
            <a:r>
              <a:rPr kumimoji="1"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37229-9547-3114-9A39-006930BB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14" y="1825625"/>
            <a:ext cx="8865971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D971E7-2138-AF98-ECBE-06D13D4D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4351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283242-DE60-7EF2-DB24-9D03191B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Docker 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 repo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5BC7E8-327A-D055-90EA-E095E8C4A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0767"/>
            <a:ext cx="10515600" cy="300105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AA786-1735-3F7F-5B5D-BA088A9C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65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1507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985A0-1554-E775-C32F-133817FF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(GitLab)</a:t>
            </a:r>
            <a:r>
              <a:rPr kumimoji="1" lang="zh-TW" altLang="en-US" dirty="0"/>
              <a:t>編輯</a:t>
            </a:r>
            <a:r>
              <a:rPr kumimoji="1" lang="en-US" altLang="zh-TW" dirty="0"/>
              <a:t>git repo</a:t>
            </a:r>
            <a:r>
              <a:rPr kumimoji="1" lang="zh-TW" altLang="en-US" dirty="0"/>
              <a:t>裡的</a:t>
            </a:r>
            <a:r>
              <a:rPr lang="en-US" altLang="zh-TW" dirty="0"/>
              <a:t>sonar-</a:t>
            </a:r>
            <a:r>
              <a:rPr lang="en-US" altLang="zh-TW" dirty="0" err="1"/>
              <a:t>project.properties</a:t>
            </a:r>
            <a:r>
              <a:rPr lang="zh-TW" altLang="en-US" dirty="0"/>
              <a:t>檔案，替換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0C8DCD-8863-F685-1519-F96DA623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160</a:t>
            </a:fld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E56FDB84-398E-20D3-B013-2C5A7159B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9806"/>
            <a:ext cx="10515600" cy="33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144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99F40-6218-EDF3-8DA2-A1A1CB11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F89B98-FE8B-505D-97D2-15DD70E00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2559844"/>
            <a:ext cx="10134600" cy="28829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15E4A6-CB93-3DC3-8B36-011BF797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7002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EB31-6C56-F8BE-2FB1-51F153E3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(GitLab)</a:t>
            </a:r>
            <a:r>
              <a:rPr kumimoji="1" lang="zh-TW" altLang="en-US" dirty="0"/>
              <a:t>至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CI/CD </a:t>
            </a:r>
            <a:r>
              <a:rPr kumimoji="1" lang="zh-TW" altLang="en-US" dirty="0"/>
              <a:t>新增變數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315CDF-89B5-4984-2D0F-F25ED1A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70" y="1825625"/>
            <a:ext cx="7720859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14936A-5CB5-83BA-BF31-9712E81D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7800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76F06-34CB-E10C-CF4F-D51E6063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繼續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3E28907-BF3E-D507-14B9-E69B6BD25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650" y="3994944"/>
            <a:ext cx="12700" cy="12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86EB14-134D-E0D7-2B88-622467C8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A89AC4-297C-A51E-B5A3-2C5943636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735" y="2275568"/>
            <a:ext cx="7772400" cy="38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045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C8EE7-C116-24DB-EC34-7DE471B6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493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點擊</a:t>
            </a:r>
            <a:r>
              <a:rPr kumimoji="1" lang="en-US" altLang="zh-TW" dirty="0"/>
              <a:t>Generate a token </a:t>
            </a:r>
            <a:r>
              <a:rPr kumimoji="1" lang="zh-TW" altLang="en-US" dirty="0"/>
              <a:t>產生一筆</a:t>
            </a:r>
            <a:r>
              <a:rPr kumimoji="1" lang="en-US" altLang="zh-TW" dirty="0"/>
              <a:t>SonarQube token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FB9C7-B2EB-92F5-B2D5-D464C544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記錄下</a:t>
            </a:r>
            <a:r>
              <a:rPr lang="en-US" altLang="zh-TW" dirty="0"/>
              <a:t>SonarQube token </a:t>
            </a:r>
            <a:r>
              <a:rPr lang="zh-TW" altLang="en-US" dirty="0"/>
              <a:t>與 </a:t>
            </a:r>
            <a:r>
              <a:rPr lang="en-US" altLang="zh-TW" dirty="0"/>
              <a:t>SONAR_HOST_URL key and value</a:t>
            </a:r>
            <a:r>
              <a:rPr lang="zh-TW" altLang="en-US" dirty="0"/>
              <a:t>，把他設定進</a:t>
            </a:r>
            <a:r>
              <a:rPr lang="en-US" altLang="zh-TW" dirty="0"/>
              <a:t>GitLab repo variable</a:t>
            </a:r>
            <a:r>
              <a:rPr lang="zh-TW" altLang="en-US" dirty="0"/>
              <a:t>裡</a:t>
            </a:r>
            <a:endParaRPr lang="en-US" altLang="zh-TW" dirty="0"/>
          </a:p>
          <a:p>
            <a:r>
              <a:rPr lang="en-US" altLang="zh-TW" dirty="0"/>
              <a:t>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524F09-3917-8FB7-A1BD-1B8493AF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69" y="2716779"/>
            <a:ext cx="6622181" cy="400117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65D31A-2EFD-03B3-CDE1-AFF809A7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5625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DC273-7206-A7D9-7BB6-155CA826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產生一把無期限的</a:t>
            </a:r>
            <a:r>
              <a:rPr kumimoji="1" lang="en-US" altLang="zh-TW" dirty="0"/>
              <a:t>sonar project token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13A353-16B7-94B4-AC4D-EBB9CA8D1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0" y="1848644"/>
            <a:ext cx="8788400" cy="4305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109917-864B-31C8-FBDD-CBE9DFA9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16318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34A66-042F-659D-97CA-481FDD99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保存</a:t>
            </a:r>
            <a:r>
              <a:rPr kumimoji="1" lang="en-US" altLang="zh-TW" dirty="0"/>
              <a:t>sonar project token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F523CA-3A8B-FDEF-F1A7-4FD1B4D46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9753" y="1389093"/>
            <a:ext cx="9163544" cy="519664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FDEB4-D833-4324-BE54-C2428F00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3010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835583-1B0B-440E-8B83-467E833E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dirty="0"/>
              <a:t>回到</a:t>
            </a:r>
            <a:r>
              <a:rPr kumimoji="1" lang="en-US" altLang="zh-TW" sz="3200" dirty="0" err="1"/>
              <a:t>gitlab</a:t>
            </a:r>
            <a:r>
              <a:rPr kumimoji="1" lang="en-US" altLang="zh-TW" sz="3200" dirty="0"/>
              <a:t> ci/cd variable</a:t>
            </a:r>
            <a:r>
              <a:rPr kumimoji="1" lang="zh-TW" altLang="en-US" sz="3200" dirty="0"/>
              <a:t>，設定</a:t>
            </a:r>
            <a:r>
              <a:rPr kumimoji="1" lang="en-US" altLang="zh-TW" sz="3200" dirty="0"/>
              <a:t>SONAR_TOKEN </a:t>
            </a:r>
            <a:r>
              <a:rPr kumimoji="1" lang="zh-TW" altLang="en-US" sz="3200" dirty="0"/>
              <a:t>與 </a:t>
            </a:r>
            <a:r>
              <a:rPr kumimoji="1" lang="en-US" altLang="zh-TW" sz="3200" dirty="0"/>
              <a:t>SONAR_HOST_URL </a:t>
            </a:r>
            <a:r>
              <a:rPr kumimoji="1" lang="zh-TW" altLang="en-US" sz="3200" dirty="0"/>
              <a:t>兩個變數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20DB53-0B8A-2111-E5C5-BC08F2D3E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236" y="1777936"/>
            <a:ext cx="6987069" cy="494353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1EC25A-EE68-0870-E74E-0762A7EF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5445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BFA8DF-E088-D2DF-7D8D-0FC43810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Gitlab/Settings/CICD/Variables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14FB1EC-FB6E-8CA0-B3AF-B10F0448E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896" y="1825625"/>
            <a:ext cx="8872208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84096A-B914-5A59-9007-BEE4E2C3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3699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2F0E2-3505-AD70-967B-4BCA4F1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(GitLab)</a:t>
            </a:r>
            <a:r>
              <a:rPr lang="zh-TW" altLang="en-US" dirty="0"/>
              <a:t> 設定變數</a:t>
            </a:r>
            <a:r>
              <a:rPr lang="en-US" altLang="zh-TW" dirty="0"/>
              <a:t>SONAR_HOST_URL: http://{VM1 </a:t>
            </a:r>
            <a:r>
              <a:rPr lang="zh-TW" altLang="en-US" dirty="0"/>
              <a:t>外部</a:t>
            </a:r>
            <a:r>
              <a:rPr lang="en-US" altLang="zh-TW" dirty="0"/>
              <a:t> IP}:9000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E5EBC-B913-2D85-FE2D-3171A724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169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E7787D-F9BB-108F-5356-EDF461C9F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B437336-5618-E1A7-523B-99C40A4A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274" y="1181529"/>
            <a:ext cx="2396305" cy="55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26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7698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39F58-E013-9D5E-7911-61C2F9F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設定變數 </a:t>
            </a:r>
            <a:r>
              <a:rPr kumimoji="1" lang="en-US" altLang="zh-TW" dirty="0"/>
              <a:t>SONAR_TOKEN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13E3EE-668D-7B39-CC12-C1F6A634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170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1C0A9AD-1757-05ED-F6AB-2F123FBBB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71" y="212120"/>
            <a:ext cx="2631991" cy="6433759"/>
          </a:xfrm>
        </p:spPr>
      </p:pic>
    </p:spTree>
    <p:extLst>
      <p:ext uri="{BB962C8B-B14F-4D97-AF65-F5344CB8AC3E}">
        <p14:creationId xmlns:p14="http://schemas.microsoft.com/office/powerpoint/2010/main" val="18121024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4B0E-597A-3B7D-BB30-4B7F610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變數檢查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320761-1EC9-16FC-34B2-2D67450B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171</a:t>
            </a:fld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893144C-3AFD-6E36-2C78-A496227C4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30" y="1310544"/>
            <a:ext cx="11754739" cy="46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815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BF202-5C1D-6EB4-741E-793F2F48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CICD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sonar</a:t>
            </a:r>
            <a:r>
              <a:rPr kumimoji="1" lang="zh-TW" altLang="en-US" dirty="0"/>
              <a:t>串接完成．後續只要開始</a:t>
            </a:r>
            <a:r>
              <a:rPr kumimoji="1" lang="en-US" altLang="zh-TW" dirty="0"/>
              <a:t>commit</a:t>
            </a:r>
            <a:r>
              <a:rPr kumimoji="1" lang="zh-TW" altLang="en-US" dirty="0"/>
              <a:t>，</a:t>
            </a:r>
            <a:r>
              <a:rPr kumimoji="1" lang="en-US" altLang="zh-TW" dirty="0"/>
              <a:t>pipeline</a:t>
            </a:r>
            <a:r>
              <a:rPr kumimoji="1" lang="zh-TW" altLang="en-US" dirty="0"/>
              <a:t>就會開始執行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B24DDE1-F9AF-2256-41D6-354365288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5515"/>
            <a:ext cx="10515600" cy="413155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4298EE-0DBD-E74C-59AE-310C2CDA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82717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1464B-1E28-7D58-8FE2-A837BFBF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New pipeline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08BC59-647C-CA76-14F4-E5AD2B5C2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7154"/>
            <a:ext cx="10515600" cy="354828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222963-D62A-4D62-38CB-E341FD49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0260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A60F7-0038-7BEF-4FE3-E537681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Pipeline 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</a:t>
            </a:r>
            <a:r>
              <a:rPr kumimoji="1" lang="zh-TW" altLang="en-US" dirty="0"/>
              <a:t> 狀態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A28FC6-3CC2-BE33-7988-12EC0AE9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174</a:t>
            </a:fld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8A437E0-9CDD-4470-AA4A-87DABE9D7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1089"/>
            <a:ext cx="10515600" cy="39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245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68370-35B8-5E66-3742-7553A008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 job</a:t>
            </a:r>
            <a:r>
              <a:rPr kumimoji="1" lang="zh-TW" altLang="en-US" dirty="0"/>
              <a:t>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EE9A95-7DDB-E708-8DD3-CCDD9ECD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175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66F56F8-F9FF-91A2-6D8C-F713A3865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201" y="2120113"/>
            <a:ext cx="8507343" cy="37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568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6CD65E-36BE-D37B-E76E-F6421C59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 job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B69C2F6-1695-08A4-0E6A-FD0926645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561" y="1825625"/>
            <a:ext cx="7826877" cy="435133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35D022-78BA-F74D-5D37-C55F9FA5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4692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D45CE-AF0E-CCB0-B494-5F640648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 掃描運行情況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0BA419-B487-DE36-4A13-3AFCA894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177</a:t>
            </a:fld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DBAB029E-10BA-CEBB-6D5A-F6A8709E2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64" y="1432211"/>
            <a:ext cx="8986180" cy="5289264"/>
          </a:xfrm>
        </p:spPr>
      </p:pic>
    </p:spTree>
    <p:extLst>
      <p:ext uri="{BB962C8B-B14F-4D97-AF65-F5344CB8AC3E}">
        <p14:creationId xmlns:p14="http://schemas.microsoft.com/office/powerpoint/2010/main" val="14060224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178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6D0DB0-FD13-3A8C-C402-F41EE09D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04" y="1493520"/>
            <a:ext cx="7772400" cy="49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67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9F91DE-D379-32B2-05A1-DEE1FC08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61" y="1371074"/>
            <a:ext cx="6059373" cy="540062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BC385-5B87-F801-7B61-CA36F2FC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6BC1DD-97D2-6025-8BC3-C9D0DEA7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AF2EBB-764D-F26C-E1A7-E29222D9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k8s 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BFAB22-01EE-B3E8-14B9-7748EC5D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DB8E3D-F192-E897-8F11-BA74863C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FA2023-B3ED-1C26-4369-C9E33391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k8s 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882EE-DD40-F473-AF56-C90D174D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BAB8B6-1FD5-BA74-9FDF-E2144DB8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F6F9D0-E3AD-8D0F-0FDD-E57434D3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8F9BA2-C866-CA32-433E-5BA8BAE9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2A547A-6570-CFAF-DA64-82C13A75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923610-262F-F49C-3735-E85FCF53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481963-85A5-D7BD-7619-C28ECCEA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F3C963-652A-70DF-CF65-7DAE4334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附錄Ａ：如何在</a:t>
            </a:r>
            <a:r>
              <a:rPr lang="en-US" altLang="zh-TW" dirty="0"/>
              <a:t>putty </a:t>
            </a:r>
            <a:r>
              <a:rPr lang="zh-TW" altLang="en-US" dirty="0"/>
              <a:t>使用</a:t>
            </a:r>
            <a:r>
              <a:rPr lang="en-US" altLang="zh-TW" dirty="0" err="1"/>
              <a:t>ssh</a:t>
            </a:r>
            <a:r>
              <a:rPr lang="en-US" altLang="zh-TW" dirty="0"/>
              <a:t> key </a:t>
            </a:r>
            <a:r>
              <a:rPr lang="zh-TW" altLang="en-US" dirty="0"/>
              <a:t>登入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0077B7-D79E-ADE2-9E02-D5B52604A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ACC5ED-7E8D-130C-F549-1E2A2C10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4206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194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195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196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197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198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EA47B-E721-BAF2-E5E6-FD032ECA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lang="en" altLang="zh-TW" dirty="0">
                <a:latin typeface="+mj-lt"/>
                <a:ea typeface="+mj-ea"/>
                <a:cs typeface="+mj-cs"/>
                <a:sym typeface="Helvetica"/>
              </a:rPr>
              <a:t>B</a:t>
            </a:r>
            <a:r>
              <a:rPr lang="en" altLang="zh-TW" dirty="0">
                <a:sym typeface="Helvetica"/>
              </a:rPr>
              <a:t> </a:t>
            </a:r>
            <a:r>
              <a:rPr lang="en" altLang="zh-TW" dirty="0" err="1">
                <a:sym typeface="Helvetica"/>
              </a:rPr>
              <a:t>dockerfile</a:t>
            </a:r>
            <a:r>
              <a:rPr lang="zh-TW" altLang="en-US" dirty="0">
                <a:sym typeface="Helvetica"/>
              </a:rPr>
              <a:t> </a:t>
            </a:r>
            <a:r>
              <a:rPr lang="en-US" altLang="zh-TW" dirty="0">
                <a:sym typeface="Helvetica"/>
              </a:rPr>
              <a:t>keyword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2136A6-797F-3C04-BF6D-033362FB3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84B124-1480-41D8-B648-B664AE21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74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/>
              <a:t>Kubernetes</a:t>
            </a:r>
          </a:p>
          <a:p>
            <a:r>
              <a:rPr kumimoji="1" lang="en-US" altLang="zh-TW" dirty="0"/>
              <a:t>Helm</a:t>
            </a:r>
          </a:p>
          <a:p>
            <a:r>
              <a:rPr kumimoji="1" lang="en-US" altLang="zh-TW" dirty="0"/>
              <a:t>GitLab CI/CD</a:t>
            </a:r>
          </a:p>
          <a:p>
            <a:pPr lvl="1"/>
            <a:r>
              <a:rPr kumimoji="1" lang="zh-TW" altLang="en-US" dirty="0"/>
              <a:t>環境部署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image build and push</a:t>
            </a:r>
          </a:p>
          <a:p>
            <a:pPr lvl="1"/>
            <a:r>
              <a:rPr kumimoji="1" lang="zh-TW" altLang="en-US" dirty="0"/>
              <a:t>單元測試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SonarQube</a:t>
            </a:r>
          </a:p>
          <a:p>
            <a:pPr lvl="1"/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552459-9985-EAD9-B5B2-0B2ED7C5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25217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10626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249319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23730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30212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50652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116679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990225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9B23A74-837E-257D-3279-F3D01901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C: </a:t>
            </a:r>
            <a:r>
              <a:rPr lang="en-US" altLang="zh-TW" dirty="0" err="1"/>
              <a:t>dockerfile</a:t>
            </a:r>
            <a:r>
              <a:rPr lang="en-US" altLang="zh-TW" dirty="0"/>
              <a:t> </a:t>
            </a:r>
            <a:r>
              <a:rPr kumimoji="1" lang="en-US" altLang="zh-TW" dirty="0"/>
              <a:t>multi-stage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0CCC6A-80E8-31F0-ACA9-E20E3D09B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F8AF42-BEEC-3EA2-3534-34241B6A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211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442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部署的版本紀錄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gradle:7.6.0-jdk8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780691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33F87E-C648-C842-6BD1-017CE403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2037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BDA4BC-407B-6DAF-4785-F56BA3CF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124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45954E-CAB0-E36C-08A3-654D684C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13449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0546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D: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25611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1855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374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6E3ED92-BDED-D8A5-C909-8AF28FB2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55845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3B631F-E794-AA85-46AD-42338ECB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95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A1A719-18EE-D86D-67AD-1EB3FDDB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52807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52300D-877B-3C02-74C7-818ECF7F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1589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BCC166-C7C0-10C6-2052-606853BE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60892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376761-B0B7-246C-29DB-BF7C9765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42750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0FC352-DAE0-569E-9471-78536A9C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40752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B65C26-BA4C-A152-0550-95D49400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9612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4BCDA-E41B-3787-30B7-EBEDC5F7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35300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B0C2BF-82E0-81D3-E4C1-41DCC9F7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92533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7B9F51-5835-88E5-8BC9-5651F769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0894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3961EC-CA90-2BF2-2FB9-32C3B09D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74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1E6896-ABB7-4330-4D9A-C2BAD789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479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安裝方式可參照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EA4DAB-1AB3-B84A-7FC7-9C8084E0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4" y="3944086"/>
            <a:ext cx="6481594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/docker-</a:t>
            </a:r>
            <a:r>
              <a:rPr kumimoji="1" lang="en" altLang="zh-TW" dirty="0" err="1"/>
              <a:t>devops</a:t>
            </a:r>
            <a:r>
              <a:rPr kumimoji="1" lang="en" altLang="zh-TW" dirty="0"/>
              <a:t>/script/</a:t>
            </a:r>
            <a:r>
              <a:rPr kumimoji="1" lang="en" altLang="zh-TW" dirty="0" err="1"/>
              <a:t>ubuntu_deploy_rancher.sh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FE5353-F2CF-33A5-8BDC-DF40F1E639A6}"/>
              </a:ext>
            </a:extLst>
          </p:cNvPr>
          <p:cNvSpPr txBox="1"/>
          <p:nvPr/>
        </p:nvSpPr>
        <p:spPr>
          <a:xfrm>
            <a:off x="1028700" y="1787244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這邊特別把</a:t>
            </a:r>
            <a:r>
              <a:rPr kumimoji="1" lang="en-US" altLang="zh-TW" dirty="0"/>
              <a:t>Rancher</a:t>
            </a:r>
            <a:r>
              <a:rPr kumimoji="1" lang="zh-TW" altLang="en-US" dirty="0"/>
              <a:t>網頁服務用的</a:t>
            </a:r>
            <a:r>
              <a:rPr kumimoji="1" lang="en-US" altLang="zh-TW" dirty="0"/>
              <a:t>port</a:t>
            </a:r>
            <a:r>
              <a:rPr kumimoji="1" lang="zh-TW" altLang="en-US" dirty="0"/>
              <a:t>，</a:t>
            </a:r>
            <a:r>
              <a:rPr kumimoji="1" lang="en-US" altLang="zh-TW" dirty="0"/>
              <a:t>HTTP</a:t>
            </a:r>
            <a:r>
              <a:rPr kumimoji="1" lang="zh-TW" altLang="en-US" dirty="0"/>
              <a:t>從</a:t>
            </a:r>
            <a:r>
              <a:rPr kumimoji="1" lang="en-US" altLang="zh-TW" dirty="0"/>
              <a:t>80 </a:t>
            </a:r>
            <a:r>
              <a:rPr kumimoji="1" lang="zh-TW" altLang="en-US" dirty="0"/>
              <a:t>指定成</a:t>
            </a:r>
            <a:r>
              <a:rPr kumimoji="1" lang="en-US" altLang="zh-TW" dirty="0"/>
              <a:t>10080</a:t>
            </a:r>
            <a:r>
              <a:rPr kumimoji="1" lang="zh-TW" altLang="en-US" dirty="0"/>
              <a:t>，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從</a:t>
            </a:r>
            <a:r>
              <a:rPr kumimoji="1" lang="en-US" altLang="zh-TW" dirty="0"/>
              <a:t>443</a:t>
            </a:r>
            <a:r>
              <a:rPr kumimoji="1" lang="zh-TW" altLang="en-US" dirty="0"/>
              <a:t>指定成</a:t>
            </a:r>
            <a:r>
              <a:rPr kumimoji="1" lang="en-US" altLang="zh-TW" dirty="0"/>
              <a:t>10443</a:t>
            </a:r>
            <a:r>
              <a:rPr kumimoji="1" lang="zh-TW" altLang="en-US" dirty="0"/>
              <a:t>。目的是為了留</a:t>
            </a:r>
            <a:r>
              <a:rPr kumimoji="1" lang="en-US" altLang="zh-TW" dirty="0"/>
              <a:t>80, 443 ports </a:t>
            </a:r>
            <a:r>
              <a:rPr kumimoji="1" lang="zh-TW" altLang="en-US" dirty="0"/>
              <a:t>給</a:t>
            </a:r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</a:t>
            </a:r>
            <a:r>
              <a:rPr kumimoji="1" lang="zh-TW" altLang="en-US" dirty="0"/>
              <a:t>。</a:t>
            </a:r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933CD925-19C3-53CA-C072-3CA6BBBBF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645" y="3229769"/>
            <a:ext cx="9118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2149B-1796-B06D-1AC4-7C0A0D67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</a:t>
            </a:r>
            <a:r>
              <a:rPr kumimoji="1"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721BB-F03D-FF6E-7F83-6C2ACE41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https://{VM1_IP}:10443</a:t>
            </a:r>
          </a:p>
          <a:p>
            <a:pPr lvl="1"/>
            <a:r>
              <a:rPr kumimoji="1" lang="en-US" altLang="zh-TW" dirty="0"/>
              <a:t>e.g. </a:t>
            </a:r>
            <a:r>
              <a:rPr kumimoji="1" lang="en-US" altLang="zh-TW" dirty="0">
                <a:hlinkClick r:id="rId2"/>
              </a:rPr>
              <a:t>https://35.188.47.40:10443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D87BDF-403C-05D7-BBF8-41B27BD4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01" y="2737426"/>
            <a:ext cx="7352015" cy="398700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EEA2E4-13DE-4DAD-227B-ACF9CD62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55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DB956-1BEA-8749-BB41-6EB68407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C78999-D134-B60F-C433-3001D7AF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331" y="1825625"/>
            <a:ext cx="7879338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0B4A35-D292-374B-D67A-8658C496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862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RKE1 &amp; Custom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895" y="2311147"/>
            <a:ext cx="8398209" cy="4351338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A4CFDAF-CA32-7C92-1C81-DED33299F01E}"/>
              </a:ext>
            </a:extLst>
          </p:cNvPr>
          <p:cNvSpPr txBox="1"/>
          <p:nvPr/>
        </p:nvSpPr>
        <p:spPr>
          <a:xfrm>
            <a:off x="1896895" y="1814281"/>
            <a:ext cx="838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RKE1 based on docker, RKE2 based on </a:t>
            </a:r>
            <a:r>
              <a:rPr kumimoji="1" lang="en-US" altLang="zh-TW" dirty="0" err="1"/>
              <a:t>containerd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95607AE-14E1-E3DF-BF7D-77F278A2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86" y="1825625"/>
            <a:ext cx="8584827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agent run command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2141537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B1C7F-268A-29D9-59D0-32436616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64BD2F-C560-C9D5-29AA-2255410EB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941" y="2664260"/>
            <a:ext cx="8285611" cy="283832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65FA79-5A8C-82B0-1BD0-6C538C6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025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docker agent run command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2F1D56-45D8-42E7-7221-BF933933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agent </a:t>
            </a:r>
            <a:r>
              <a:rPr kumimoji="1" lang="zh-TW" altLang="en-US" dirty="0"/>
              <a:t>運行流程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AAEE19-A7E6-9FB7-FE79-9589755B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E128AE1-E1A7-F7D1-B235-911A0E99F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67" y="2500420"/>
            <a:ext cx="8953465" cy="34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09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257E05-4F0E-56DB-0E09-B8BA4CC98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7413"/>
            <a:ext cx="10515600" cy="25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62C0A-768E-EE3A-DD33-A859194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部署完成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FE06E3-0145-8E2B-98A4-99FBAD08C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223" y="2931941"/>
            <a:ext cx="7142787" cy="23889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42A336-E8E3-18AE-ABEF-0655F825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915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A4F201-897C-D76B-E1DE-196F4D346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75" y="1825625"/>
            <a:ext cx="9921050" cy="4351338"/>
          </a:xfr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47850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en-US" altLang="zh-TW" dirty="0"/>
              <a:t> -p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node</a:t>
            </a:r>
          </a:p>
          <a:p>
            <a:pPr lvl="1"/>
            <a:r>
              <a:rPr kumimoji="1" lang="zh-TW" altLang="en-US" dirty="0"/>
              <a:t>檢查</a:t>
            </a:r>
            <a:r>
              <a:rPr kumimoji="1" lang="en-US" altLang="zh-TW" dirty="0"/>
              <a:t> k8s</a:t>
            </a:r>
            <a:r>
              <a:rPr kumimoji="1" lang="zh-TW" altLang="en-US" dirty="0"/>
              <a:t>節點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0EB6EC-95D4-CF84-0C83-194FE507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815852-FC28-87CA-FA12-0FAA58C5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368629"/>
            <a:ext cx="10515600" cy="326532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2B6370-DADC-BD9D-B370-59786DBA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77FC33-B2A4-3549-D891-DB16894E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9EDD69E8-11F0-BE9F-589F-3E62117B8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143" y="2510463"/>
            <a:ext cx="8449483" cy="2854555"/>
          </a:xfrm>
          <a:prstGeom prst="rect">
            <a:avLst/>
          </a:prstGeom>
        </p:spPr>
      </p:pic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 GitLab server on VM1 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docker run -e GITLAB_OMNIBUS_CONFIG=“</a:t>
            </a:r>
            <a:r>
              <a:rPr lang="en-US" altLang="zh-TW" dirty="0" err="1"/>
              <a:t>external_url</a:t>
            </a:r>
            <a:r>
              <a:rPr lang="en-US" altLang="zh-TW" dirty="0"/>
              <a:t> ‘http://{VM1</a:t>
            </a:r>
            <a:r>
              <a:rPr lang="zh-TW" altLang="en-US" dirty="0"/>
              <a:t>外部</a:t>
            </a:r>
            <a:r>
              <a:rPr lang="en-US" altLang="zh-TW" dirty="0"/>
              <a:t>IP}';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/logs:/var/log/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/data:/var/opt/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/gitlab-ce:17.10.1-ce.0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41B8B4-105B-A959-2AF5-61BD36C4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9FEC3-3617-5483-2BBA-C166DBCF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等待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ready 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E02231F-C8C9-3F06-84ED-2E2E25985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4355"/>
            <a:ext cx="8264703" cy="160150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B5D5CA-31C9-3426-CBAA-8B12FE9D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99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D9E1D30-B088-4E3F-ACCC-E82F6A5FB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19252"/>
            <a:ext cx="8367863" cy="12173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0F60C64-58E8-739B-FFC1-149A7708CF29}"/>
              </a:ext>
            </a:extLst>
          </p:cNvPr>
          <p:cNvSpPr txBox="1"/>
          <p:nvPr/>
        </p:nvSpPr>
        <p:spPr>
          <a:xfrm>
            <a:off x="2506894" y="4695290"/>
            <a:ext cx="75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Ready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E1B88BF-5800-01F1-CCB9-B44AAEBDD7F7}"/>
              </a:ext>
            </a:extLst>
          </p:cNvPr>
          <p:cNvSpPr txBox="1"/>
          <p:nvPr/>
        </p:nvSpPr>
        <p:spPr>
          <a:xfrm>
            <a:off x="2363057" y="1772855"/>
            <a:ext cx="121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 progress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1484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6138</TotalTime>
  <Words>5368</Words>
  <Application>Microsoft Macintosh PowerPoint</Application>
  <PresentationFormat>寬螢幕</PresentationFormat>
  <Paragraphs>1129</Paragraphs>
  <Slides>230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230</vt:i4>
      </vt:variant>
    </vt:vector>
  </HeadingPairs>
  <TitlesOfParts>
    <vt:vector size="237" baseType="lpstr">
      <vt:lpstr>Microsoft JhengHei</vt:lpstr>
      <vt:lpstr>Noto Sans JP</vt:lpstr>
      <vt:lpstr>Arial</vt:lpstr>
      <vt:lpstr>Calibri</vt:lpstr>
      <vt:lpstr>Calibri Light</vt:lpstr>
      <vt:lpstr>Times New Roman</vt:lpstr>
      <vt:lpstr>Office 佈景主題</vt:lpstr>
      <vt:lpstr>DevOps：GitlabCI/CD 搭配 Docker, Kubernetes 持續整合實務班</vt:lpstr>
      <vt:lpstr>課程大綱</vt:lpstr>
      <vt:lpstr>課程資源</vt:lpstr>
      <vt:lpstr>ssh 登入</vt:lpstr>
      <vt:lpstr>Container 與Docker</vt:lpstr>
      <vt:lpstr>Container </vt:lpstr>
      <vt:lpstr>Container vs. Virtual Machine -1</vt:lpstr>
      <vt:lpstr>Container 製作流程</vt:lpstr>
      <vt:lpstr>Docker image堆疊</vt:lpstr>
      <vt:lpstr>Install docker in the VM1 - graph</vt:lpstr>
      <vt:lpstr>Install docker in the VM1 - command</vt:lpstr>
      <vt:lpstr>Python Flask API Dockerfile</vt:lpstr>
      <vt:lpstr>自己build: 產生image</vt:lpstr>
      <vt:lpstr>Docker image -1</vt:lpstr>
      <vt:lpstr>Docker container -1</vt:lpstr>
      <vt:lpstr>Docker run 參數介紹</vt:lpstr>
      <vt:lpstr>Docker process -2</vt:lpstr>
      <vt:lpstr>Docker process - 除錯</vt:lpstr>
      <vt:lpstr>Kubernetes</vt:lpstr>
      <vt:lpstr>Kubernetes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K8s - Scaling</vt:lpstr>
      <vt:lpstr>K8s - Rolling update -1</vt:lpstr>
      <vt:lpstr>K8s - Rolling update -2</vt:lpstr>
      <vt:lpstr>Install kubectl</vt:lpstr>
      <vt:lpstr>用rancher 安裝Kubernetes</vt:lpstr>
      <vt:lpstr>Deploy Kubernetes: Rancher</vt:lpstr>
      <vt:lpstr>Deploy Rancher container</vt:lpstr>
      <vt:lpstr>Deploy Rancher container</vt:lpstr>
      <vt:lpstr>Rancher 網頁</vt:lpstr>
      <vt:lpstr>Rancher UI</vt:lpstr>
      <vt:lpstr>至rancher container 取得admin預設密碼</vt:lpstr>
      <vt:lpstr>設定 admin password, Server URL </vt:lpstr>
      <vt:lpstr>Create Cluster(k8s) on Rancher UI</vt:lpstr>
      <vt:lpstr>預計裝在裸機，點選RKE1 &amp; Custom</vt:lpstr>
      <vt:lpstr>Cluster命名、選擇k8s版本，選擇網路模組Calico</vt:lpstr>
      <vt:lpstr>選擇CNI MTU大小為1440，Cloud prover 選None</vt:lpstr>
      <vt:lpstr>勾選etcd, control plane, worker三項，複製下面docker agent run command</vt:lpstr>
      <vt:lpstr>Install docker in the VM2</vt:lpstr>
      <vt:lpstr>Install docker in the VM2</vt:lpstr>
      <vt:lpstr>到vm2執行docker agent run command</vt:lpstr>
      <vt:lpstr>Rancher agent 運行流程 </vt:lpstr>
      <vt:lpstr>Kubernetes 部署中</vt:lpstr>
      <vt:lpstr>部署完成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在pod執行操作 -1</vt:lpstr>
      <vt:lpstr>在pod執行操作 -2</vt:lpstr>
      <vt:lpstr>Pod訊息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系統資訊</vt:lpstr>
      <vt:lpstr>Kubernetes Namespace (縮寫：ns)</vt:lpstr>
      <vt:lpstr>Kubernetes Namespace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DevOps</vt:lpstr>
      <vt:lpstr>模式1 Dev + Ops</vt:lpstr>
      <vt:lpstr>Agile vs Waterfall</vt:lpstr>
      <vt:lpstr>CI/CD</vt:lpstr>
      <vt:lpstr>CI/CD 步驟</vt:lpstr>
      <vt:lpstr>Gitflow 開發流程圖</vt:lpstr>
      <vt:lpstr>Gitflow 分支定義</vt:lpstr>
      <vt:lpstr>Gitflow</vt:lpstr>
      <vt:lpstr>部署Gitlab</vt:lpstr>
      <vt:lpstr>Deploy GitLab server on VM1 docker</vt:lpstr>
      <vt:lpstr>Gitlab 參數講解 -1</vt:lpstr>
      <vt:lpstr>Gitlab 參數講解 -2</vt:lpstr>
      <vt:lpstr>Gitlab 參數講解 -3</vt:lpstr>
      <vt:lpstr>等待gitlab ready </vt:lpstr>
      <vt:lpstr>gitlab init password</vt:lpstr>
      <vt:lpstr>Gitlab login, username: root</vt:lpstr>
      <vt:lpstr>啟用 import project 功能</vt:lpstr>
      <vt:lpstr>勾選Repository by URL，並Save changes </vt:lpstr>
      <vt:lpstr>Gitlab UI </vt:lpstr>
      <vt:lpstr>Gitlab – Import Porject，選擇Repo by URL</vt:lpstr>
      <vt:lpstr>這邊用課程docker-devops 作為 import repo</vt:lpstr>
      <vt:lpstr>選擇建立專案</vt:lpstr>
      <vt:lpstr>專案建立後，到Settings -&gt; CI/CD</vt:lpstr>
      <vt:lpstr>點擊Runners，把token 保存下來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匯入Kubeconfig 到 GitLab repo variables</vt:lpstr>
      <vt:lpstr>Kubeconfig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(全域) keyword - stages</vt:lpstr>
      <vt:lpstr>.gitlab-ci.yml global keyword -2</vt:lpstr>
      <vt:lpstr>.gitlab-ci.yml Jobs keyword -1</vt:lpstr>
      <vt:lpstr>.gitlab-ci.yml Jobs keyword -2</vt:lpstr>
      <vt:lpstr>.gitlab-ci.yml Jobs keyword -3</vt:lpstr>
      <vt:lpstr>.gitlab-ci.yml Jobs keyword -4</vt:lpstr>
      <vt:lpstr>Gitlab project pipeline status</vt:lpstr>
      <vt:lpstr>Gitlab Ci 預設變數</vt:lpstr>
      <vt:lpstr>撰寫 .gitlab-ci.yml</vt:lpstr>
      <vt:lpstr>撰寫gitlab-ci.yml</vt:lpstr>
      <vt:lpstr>執行單元測試</vt:lpstr>
      <vt:lpstr>Job 查看單元測試執行結果</vt:lpstr>
      <vt:lpstr>SonarQube</vt:lpstr>
      <vt:lpstr>Jenkins 驅動 SonarQube</vt:lpstr>
      <vt:lpstr>部署SonarQube server</vt:lpstr>
      <vt:lpstr>VM1 上部署SonarQube Server</vt:lpstr>
      <vt:lpstr>(SonarQube) SonaQube server頁面</vt:lpstr>
      <vt:lpstr>(SonarQube) SonaQube server login</vt:lpstr>
      <vt:lpstr>(SonarQube) SonaQube server 頁面</vt:lpstr>
      <vt:lpstr>(SonarQube)選擇gitlab project</vt:lpstr>
      <vt:lpstr>填入 api url及 personal access token</vt:lpstr>
      <vt:lpstr>取得GitLab personal access token</vt:lpstr>
      <vt:lpstr>(GitLab) Gitlab and Jenkins hook together – gitlab user 產生Access token - 1</vt:lpstr>
      <vt:lpstr>(GitLab) Gitlab and Jenkins hook together – 設定此token權限</vt:lpstr>
      <vt:lpstr>(GitLab) Gitlab and Jenkins hook together – 把token 另存</vt:lpstr>
      <vt:lpstr>(GitLab)Gitlab and Jenkins hook together – 得到token </vt:lpstr>
      <vt:lpstr>把Personal Access Token也填上</vt:lpstr>
      <vt:lpstr>SonarQube 能夠取得Gitlab repo資訊，點擊Set up作repo串接設定</vt:lpstr>
      <vt:lpstr>(SonarQube)選擇使用GitLab CI</vt:lpstr>
      <vt:lpstr>(SonarQube)選擇Python</vt:lpstr>
      <vt:lpstr>(SonarQube)保存projectKey</vt:lpstr>
      <vt:lpstr>回到Docker Devops repo</vt:lpstr>
      <vt:lpstr>(GitLab)編輯git repo裡的sonar-project.properties檔案，替換projectKey</vt:lpstr>
      <vt:lpstr>替換projectKey</vt:lpstr>
      <vt:lpstr>(GitLab)至gitlab project CI/CD 新增變數</vt:lpstr>
      <vt:lpstr>回到Sonarqube繼續</vt:lpstr>
      <vt:lpstr>(SonarQube)點擊Generate a token 產生一筆SonarQube token</vt:lpstr>
      <vt:lpstr>產生一把無期限的sonar project token</vt:lpstr>
      <vt:lpstr>保存sonar project token</vt:lpstr>
      <vt:lpstr>回到gitlab ci/cd variable，設定SONAR_TOKEN 與 SONAR_HOST_URL 兩個變數</vt:lpstr>
      <vt:lpstr>Gitlab/Settings/CICD/Variables</vt:lpstr>
      <vt:lpstr>(GitLab) 設定變數SONAR_HOST_URL: http://{VM1 外部 IP}:9000</vt:lpstr>
      <vt:lpstr>設定變數 SONAR_TOKEN</vt:lpstr>
      <vt:lpstr>變數檢查</vt:lpstr>
      <vt:lpstr>CICD與sonar串接完成．後續只要開始commit，pipeline就會開始執行</vt:lpstr>
      <vt:lpstr>New pipeline</vt:lpstr>
      <vt:lpstr>檢查Pipeline 執行SonarQube 狀態</vt:lpstr>
      <vt:lpstr>Pipeline執行SonarQube job，</vt:lpstr>
      <vt:lpstr>Sonar job</vt:lpstr>
      <vt:lpstr>檢查Sonarqube 掃描運行情況</vt:lpstr>
      <vt:lpstr>SonarQube 報告檢視</vt:lpstr>
      <vt:lpstr>docker build and push</vt:lpstr>
      <vt:lpstr>Docker pipeline 狀態</vt:lpstr>
      <vt:lpstr>至Docker hub 檢查image 上傳</vt:lpstr>
      <vt:lpstr>設定全域變數</vt:lpstr>
      <vt:lpstr>部署 k8s namespace</vt:lpstr>
      <vt:lpstr>部署namespace 說明</vt:lpstr>
      <vt:lpstr>檢查namespace 建立</vt:lpstr>
      <vt:lpstr>平行並行: 部署k8s deployment 與 service</vt:lpstr>
      <vt:lpstr>K8s deployment</vt:lpstr>
      <vt:lpstr>Pipeline deployment</vt:lpstr>
      <vt:lpstr>K8s service</vt:lpstr>
      <vt:lpstr>Job 檢查service狀態</vt:lpstr>
      <vt:lpstr>檢查deployment 與 service </vt:lpstr>
      <vt:lpstr>至VM2 進行連線測試</vt:lpstr>
      <vt:lpstr>附錄Ａ：如何在putty 使用ssh key 登入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 dockerfile keyword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附錄C: dockerfile multi-stage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附錄D: 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307</cp:revision>
  <dcterms:created xsi:type="dcterms:W3CDTF">2022-06-22T04:12:12Z</dcterms:created>
  <dcterms:modified xsi:type="dcterms:W3CDTF">2025-04-16T01:06:55Z</dcterms:modified>
</cp:coreProperties>
</file>